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Dancing Script" panose="03080600040507000D00" pitchFamily="66" charset="77"/>
      <p:regular r:id="rId13"/>
      <p:bold r:id="rId14"/>
    </p:embeddedFont>
    <p:embeddedFont>
      <p:font typeface="Oswald" pitchFamily="2" charset="77"/>
      <p:regular r:id="rId15"/>
      <p:bold r:id="rId16"/>
    </p:embeddedFont>
    <p:embeddedFont>
      <p:font typeface="Source Code Pro" panose="020B0509030403020204" pitchFamily="49" charset="77"/>
      <p:regular r:id="rId17"/>
      <p:bold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0"/>
    <p:restoredTop sz="94595"/>
  </p:normalViewPr>
  <p:slideViewPr>
    <p:cSldViewPr snapToGrid="0">
      <p:cViewPr varScale="1">
        <p:scale>
          <a:sx n="128" d="100"/>
          <a:sy n="128" d="100"/>
        </p:scale>
        <p:origin x="912" y="16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0e39c888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0e39c888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53eaf773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53eaf773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53eaf773d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53eaf773d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Born February 8, 1931. </a:t>
            </a:r>
            <a:endParaRPr/>
          </a:p>
          <a:p>
            <a:pPr marL="0" lvl="0" indent="0" algn="l" rtl="0">
              <a:spcBef>
                <a:spcPts val="0"/>
              </a:spcBef>
              <a:spcAft>
                <a:spcPts val="0"/>
              </a:spcAft>
              <a:buNone/>
            </a:pPr>
            <a:r>
              <a:rPr lang="en"/>
              <a:t>Author of various novels.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53eaf773d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53eaf773d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 Does Afro-American lit fit in? </a:t>
            </a:r>
            <a:endParaRPr/>
          </a:p>
          <a:p>
            <a:pPr marL="0" lvl="0" indent="0" algn="l" rtl="0">
              <a:spcBef>
                <a:spcPts val="0"/>
              </a:spcBef>
              <a:spcAft>
                <a:spcPts val="0"/>
              </a:spcAft>
              <a:buNone/>
            </a:pPr>
            <a:r>
              <a:rPr lang="en"/>
              <a:t>American literature is somehow separate from Afro-American literature. </a:t>
            </a:r>
            <a:endParaRPr/>
          </a:p>
          <a:p>
            <a:pPr marL="0" lvl="0" indent="0" algn="l" rtl="0">
              <a:spcBef>
                <a:spcPts val="0"/>
              </a:spcBef>
              <a:spcAft>
                <a:spcPts val="0"/>
              </a:spcAft>
              <a:buNone/>
            </a:pPr>
            <a:r>
              <a:rPr lang="en"/>
              <a:t>Afro-American literature will never be canonized if critics continue to preserve the literary preferences of white men only.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4b40930b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4b40930b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4b40930b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4b40930b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4b40930b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4b40930b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Black discovered they had become a culturally formed race---Constructs of race only useful to its creators when convenient, no longer convenient.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50e39c88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50e39c88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0e39c88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0e39c88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a:solidFill>
            <a:srgbClr val="F1C232"/>
          </a:solidFill>
        </p:spPr>
        <p:txBody>
          <a:bodyPr spcFirstLastPara="1" wrap="square" lIns="91425" tIns="91425" rIns="91425" bIns="91425" anchor="b" anchorCtr="0"/>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
        <p:cNvGrpSpPr/>
        <p:nvPr/>
      </p:nvGrpSpPr>
      <p:grpSpPr>
        <a:xfrm>
          <a:off x="0" y="0"/>
          <a:ext cx="0" cy="0"/>
          <a:chOff x="0" y="0"/>
          <a:chExt cx="0" cy="0"/>
        </a:xfrm>
      </p:grpSpPr>
      <p:cxnSp>
        <p:nvCxnSpPr>
          <p:cNvPr id="51" name="Google Shape;51;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2" name="Google Shape;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3" name="Google Shape;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4" name="Google Shape;5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a:solidFill>
            <a:srgbClr val="BF9000"/>
          </a:solidFill>
        </p:spPr>
        <p:txBody>
          <a:bodyPr spcFirstLastPara="1" wrap="square" lIns="91425" tIns="91425" rIns="91425" bIns="91425" anchor="ctr" anchorCtr="0"/>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7F6000"/>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265500" y="1078750"/>
            <a:ext cx="4045200" cy="1789200"/>
          </a:xfrm>
          <a:prstGeom prst="rect">
            <a:avLst/>
          </a:prstGeom>
          <a:solidFill>
            <a:srgbClr val="7F6000"/>
          </a:solidFill>
        </p:spPr>
        <p:txBody>
          <a:bodyPr spcFirstLastPara="1" wrap="square" lIns="91425" tIns="91425" rIns="91425" bIns="91425" anchor="b" anchorCtr="0"/>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4" name="Google Shape;44;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5" name="Google Shape;45;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6" name="Google Shape;4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49" name="Google Shape;49;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flip dir="l"/>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ctrTitle"/>
          </p:nvPr>
        </p:nvSpPr>
        <p:spPr>
          <a:xfrm>
            <a:off x="411175" y="477900"/>
            <a:ext cx="8282400" cy="2275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solidFill>
                  <a:srgbClr val="7F6000"/>
                </a:solidFill>
                <a:latin typeface="Dancing Script"/>
                <a:ea typeface="Dancing Script"/>
                <a:cs typeface="Dancing Script"/>
                <a:sym typeface="Dancing Script"/>
              </a:rPr>
              <a:t>Unspeakable Things Unspoken: The Afro-American Presence in American Literature</a:t>
            </a:r>
            <a:endParaRPr sz="4800" b="1">
              <a:solidFill>
                <a:srgbClr val="7F6000"/>
              </a:solidFill>
              <a:latin typeface="Dancing Script"/>
              <a:ea typeface="Dancing Script"/>
              <a:cs typeface="Dancing Script"/>
              <a:sym typeface="Dancing Script"/>
            </a:endParaRPr>
          </a:p>
        </p:txBody>
      </p:sp>
      <p:sp>
        <p:nvSpPr>
          <p:cNvPr id="62" name="Google Shape;62;p13"/>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7F6000"/>
                </a:solidFill>
                <a:latin typeface="Droid Serif"/>
                <a:ea typeface="Droid Serif"/>
                <a:cs typeface="Droid Serif"/>
                <a:sym typeface="Droid Serif"/>
              </a:rPr>
              <a:t>Toni Morrison</a:t>
            </a:r>
            <a:endParaRPr>
              <a:solidFill>
                <a:srgbClr val="7F6000"/>
              </a:solidFill>
              <a:latin typeface="Droid Serif"/>
              <a:ea typeface="Droid Serif"/>
              <a:cs typeface="Droid Serif"/>
              <a:sym typeface="Droid Serif"/>
            </a:endParaRPr>
          </a:p>
          <a:p>
            <a:pPr marL="0" lvl="0" indent="0" algn="ctr" rtl="0">
              <a:spcBef>
                <a:spcPts val="0"/>
              </a:spcBef>
              <a:spcAft>
                <a:spcPts val="0"/>
              </a:spcAft>
              <a:buNone/>
            </a:pPr>
            <a:r>
              <a:rPr lang="en" sz="1400">
                <a:solidFill>
                  <a:srgbClr val="7F6000"/>
                </a:solidFill>
                <a:latin typeface="Droid Serif"/>
                <a:ea typeface="Droid Serif"/>
                <a:cs typeface="Droid Serif"/>
                <a:sym typeface="Droid Serif"/>
              </a:rPr>
              <a:t>By Natalya Bennett</a:t>
            </a:r>
            <a:endParaRPr sz="1400">
              <a:solidFill>
                <a:srgbClr val="7F6000"/>
              </a:solidFill>
              <a:latin typeface="Droid Serif"/>
              <a:ea typeface="Droid Serif"/>
              <a:cs typeface="Droid Serif"/>
              <a:sym typeface="Droid Serif"/>
            </a:endParaRPr>
          </a:p>
        </p:txBody>
      </p:sp>
      <p:pic>
        <p:nvPicPr>
          <p:cNvPr id="4" name="Audio 3">
            <a:hlinkClick r:id="" action="ppaction://media"/>
            <a:extLst>
              <a:ext uri="{FF2B5EF4-FFF2-40B4-BE49-F238E27FC236}">
                <a16:creationId xmlns:a16="http://schemas.microsoft.com/office/drawing/2014/main" id="{3376464C-B557-B34D-8BFE-0460A4E4E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25511">
        <p14:flip dir="l"/>
      </p:transition>
    </mc:Choice>
    <mc:Fallback>
      <p:transition spd="med" advTm="25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18" name="Google Shape;118;p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9" name="Google Shape;119;p22"/>
          <p:cNvPicPr preferRelativeResize="0"/>
          <p:nvPr/>
        </p:nvPicPr>
        <p:blipFill>
          <a:blip r:embed="rId5">
            <a:alphaModFix/>
          </a:blip>
          <a:stretch>
            <a:fillRect/>
          </a:stretch>
        </p:blipFill>
        <p:spPr>
          <a:xfrm>
            <a:off x="0" y="0"/>
            <a:ext cx="9144000" cy="5143500"/>
          </a:xfrm>
          <a:prstGeom prst="rect">
            <a:avLst/>
          </a:prstGeom>
          <a:noFill/>
          <a:ln>
            <a:noFill/>
          </a:ln>
        </p:spPr>
      </p:pic>
      <p:sp>
        <p:nvSpPr>
          <p:cNvPr id="120" name="Google Shape;120;p22"/>
          <p:cNvSpPr txBox="1"/>
          <p:nvPr/>
        </p:nvSpPr>
        <p:spPr>
          <a:xfrm>
            <a:off x="311700" y="448350"/>
            <a:ext cx="3089100" cy="95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solidFill>
                  <a:srgbClr val="7F6000"/>
                </a:solidFill>
                <a:latin typeface="Dancing Script"/>
                <a:ea typeface="Dancing Script"/>
                <a:cs typeface="Dancing Script"/>
                <a:sym typeface="Dancing Script"/>
              </a:rPr>
              <a:t>The End</a:t>
            </a:r>
            <a:r>
              <a:rPr lang="en" sz="3600">
                <a:solidFill>
                  <a:srgbClr val="7F6000"/>
                </a:solidFill>
                <a:latin typeface="Dancing Script"/>
                <a:ea typeface="Dancing Script"/>
                <a:cs typeface="Dancing Script"/>
                <a:sym typeface="Dancing Script"/>
              </a:rPr>
              <a:t> </a:t>
            </a:r>
            <a:endParaRPr sz="3600">
              <a:solidFill>
                <a:srgbClr val="7F6000"/>
              </a:solidFill>
              <a:latin typeface="Dancing Script"/>
              <a:ea typeface="Dancing Script"/>
              <a:cs typeface="Dancing Script"/>
              <a:sym typeface="Dancing Script"/>
            </a:endParaRPr>
          </a:p>
        </p:txBody>
      </p:sp>
      <p:pic>
        <p:nvPicPr>
          <p:cNvPr id="6" name="Audio 5">
            <a:hlinkClick r:id="" action="ppaction://media"/>
            <a:extLst>
              <a:ext uri="{FF2B5EF4-FFF2-40B4-BE49-F238E27FC236}">
                <a16:creationId xmlns:a16="http://schemas.microsoft.com/office/drawing/2014/main" id="{7B35814E-B839-C147-9CF1-460642DAAE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81550">
        <p14:flip dir="l"/>
      </p:transition>
    </mc:Choice>
    <mc:Fallback>
      <p:transition spd="med" advTm="81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68" name="Google Shape;68;p1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9" name="Google Shape;69;p14"/>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3" name="Audio 2">
            <a:hlinkClick r:id="" action="ppaction://media"/>
            <a:extLst>
              <a:ext uri="{FF2B5EF4-FFF2-40B4-BE49-F238E27FC236}">
                <a16:creationId xmlns:a16="http://schemas.microsoft.com/office/drawing/2014/main" id="{3B4B7DD2-61E2-704A-A7E2-C34DAAB364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7284">
        <p14:flip dir="l"/>
      </p:transition>
    </mc:Choice>
    <mc:Fallback>
      <p:transition spd="med" advTm="7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7F6000"/>
                </a:solidFill>
              </a:rPr>
              <a:t>About Morrison</a:t>
            </a:r>
            <a:endParaRPr>
              <a:solidFill>
                <a:srgbClr val="7F6000"/>
              </a:solidFill>
            </a:endParaRPr>
          </a:p>
        </p:txBody>
      </p:sp>
      <p:sp>
        <p:nvSpPr>
          <p:cNvPr id="75" name="Google Shape;75;p1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SzPts val="1700"/>
              <a:buChar char="❖"/>
            </a:pPr>
            <a:r>
              <a:rPr lang="en" sz="1700"/>
              <a:t>Born in Lorain, OH, 1931; currently 88 years old.</a:t>
            </a:r>
            <a:endParaRPr sz="1700"/>
          </a:p>
          <a:p>
            <a:pPr marL="457200" lvl="0" indent="-336550" algn="l" rtl="0">
              <a:lnSpc>
                <a:spcPct val="100000"/>
              </a:lnSpc>
              <a:spcBef>
                <a:spcPts val="0"/>
              </a:spcBef>
              <a:spcAft>
                <a:spcPts val="0"/>
              </a:spcAft>
              <a:buSzPts val="1700"/>
              <a:buChar char="❖"/>
            </a:pPr>
            <a:r>
              <a:rPr lang="en" sz="1700"/>
              <a:t>Novelist, editor and professor.</a:t>
            </a:r>
            <a:endParaRPr sz="1700"/>
          </a:p>
          <a:p>
            <a:pPr marL="457200" lvl="0" indent="-336550" algn="l" rtl="0">
              <a:lnSpc>
                <a:spcPct val="100000"/>
              </a:lnSpc>
              <a:spcBef>
                <a:spcPts val="1600"/>
              </a:spcBef>
              <a:spcAft>
                <a:spcPts val="0"/>
              </a:spcAft>
              <a:buSzPts val="1700"/>
              <a:buChar char="❖"/>
            </a:pPr>
            <a:r>
              <a:rPr lang="en" sz="1700"/>
              <a:t>Nobel Prize and Pulitzer Prize-winning American novelist.</a:t>
            </a:r>
            <a:endParaRPr sz="1700"/>
          </a:p>
          <a:p>
            <a:pPr marL="457200" lvl="0" indent="-336550" algn="l" rtl="0">
              <a:lnSpc>
                <a:spcPct val="100000"/>
              </a:lnSpc>
              <a:spcBef>
                <a:spcPts val="1600"/>
              </a:spcBef>
              <a:spcAft>
                <a:spcPts val="0"/>
              </a:spcAft>
              <a:buSzPts val="1700"/>
              <a:buChar char="❖"/>
            </a:pPr>
            <a:r>
              <a:rPr lang="en" sz="1700"/>
              <a:t>Writing includes African-Americans as central to text.</a:t>
            </a:r>
            <a:endParaRPr sz="1700"/>
          </a:p>
          <a:p>
            <a:pPr marL="457200" lvl="0" indent="-336550" algn="l" rtl="0">
              <a:lnSpc>
                <a:spcPct val="100000"/>
              </a:lnSpc>
              <a:spcBef>
                <a:spcPts val="1600"/>
              </a:spcBef>
              <a:spcAft>
                <a:spcPts val="0"/>
              </a:spcAft>
              <a:buSzPts val="1700"/>
              <a:buChar char="❖"/>
            </a:pPr>
            <a:r>
              <a:rPr lang="en" sz="1700"/>
              <a:t>Best known novels: </a:t>
            </a:r>
            <a:endParaRPr sz="1700"/>
          </a:p>
          <a:p>
            <a:pPr marL="457200" lvl="0" indent="-304800" algn="l" rtl="0">
              <a:lnSpc>
                <a:spcPct val="100000"/>
              </a:lnSpc>
              <a:spcBef>
                <a:spcPts val="1600"/>
              </a:spcBef>
              <a:spcAft>
                <a:spcPts val="0"/>
              </a:spcAft>
              <a:buSzPts val="1200"/>
              <a:buChar char="❖"/>
            </a:pPr>
            <a:r>
              <a:rPr lang="en" sz="1200" i="1"/>
              <a:t>The Bluest Eye </a:t>
            </a:r>
            <a:r>
              <a:rPr lang="en" sz="1200"/>
              <a:t>(1970)</a:t>
            </a:r>
            <a:r>
              <a:rPr lang="en" sz="1200" i="1"/>
              <a:t>, </a:t>
            </a:r>
            <a:r>
              <a:rPr lang="en" sz="1200"/>
              <a:t>confront internalized racism, African American main character aspires to have blue eyes. </a:t>
            </a:r>
            <a:endParaRPr sz="1200" i="1"/>
          </a:p>
          <a:p>
            <a:pPr marL="457200" lvl="0" indent="-304800" algn="l" rtl="0">
              <a:spcBef>
                <a:spcPts val="0"/>
              </a:spcBef>
              <a:spcAft>
                <a:spcPts val="0"/>
              </a:spcAft>
              <a:buSzPts val="1200"/>
              <a:buChar char="❖"/>
            </a:pPr>
            <a:r>
              <a:rPr lang="en" sz="1200" i="1"/>
              <a:t>Beloved </a:t>
            </a:r>
            <a:r>
              <a:rPr lang="en" sz="1200"/>
              <a:t>(1987)</a:t>
            </a:r>
            <a:r>
              <a:rPr lang="en" sz="1200" i="1"/>
              <a:t>, examine the destructive legacy of former slave. </a:t>
            </a:r>
            <a:endParaRPr sz="1200" i="1"/>
          </a:p>
          <a:p>
            <a:pPr marL="0" lvl="0" indent="0" algn="l" rtl="0">
              <a:spcBef>
                <a:spcPts val="1600"/>
              </a:spcBef>
              <a:spcAft>
                <a:spcPts val="0"/>
              </a:spcAft>
              <a:buNone/>
            </a:pPr>
            <a:r>
              <a:rPr lang="en" sz="1000"/>
              <a:t>“If there is a book that you want to read, but it hasn't been written yet, you must be the one to write it”.</a:t>
            </a:r>
            <a:endParaRPr sz="1000"/>
          </a:p>
          <a:p>
            <a:pPr marL="0" lvl="0" indent="457200" algn="r" rtl="0">
              <a:spcBef>
                <a:spcPts val="1600"/>
              </a:spcBef>
              <a:spcAft>
                <a:spcPts val="0"/>
              </a:spcAft>
              <a:buNone/>
            </a:pPr>
            <a:r>
              <a:rPr lang="en" sz="1000"/>
              <a:t>-Toni Morrison	</a:t>
            </a:r>
            <a:endParaRPr sz="1000"/>
          </a:p>
          <a:p>
            <a:pPr marL="0" lvl="0" indent="0" algn="l" rtl="0">
              <a:spcBef>
                <a:spcPts val="1600"/>
              </a:spcBef>
              <a:spcAft>
                <a:spcPts val="1600"/>
              </a:spcAft>
              <a:buNone/>
            </a:pPr>
            <a:endParaRPr sz="1200" i="1"/>
          </a:p>
        </p:txBody>
      </p:sp>
      <p:pic>
        <p:nvPicPr>
          <p:cNvPr id="4" name="Audio 3">
            <a:hlinkClick r:id="" action="ppaction://media"/>
            <a:extLst>
              <a:ext uri="{FF2B5EF4-FFF2-40B4-BE49-F238E27FC236}">
                <a16:creationId xmlns:a16="http://schemas.microsoft.com/office/drawing/2014/main" id="{32FEFE62-9FAC-044C-8A2F-0B36A499B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100969">
        <p14:flip dir="l"/>
      </p:transition>
    </mc:Choice>
    <mc:Fallback>
      <p:transition spd="med" advTm="1009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100"/>
              <a:t>	</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ctr" rtl="0">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ctr" rtl="0">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ctr" rtl="0">
              <a:spcBef>
                <a:spcPts val="0"/>
              </a:spcBef>
              <a:spcAft>
                <a:spcPts val="0"/>
              </a:spcAft>
              <a:buNone/>
            </a:pPr>
            <a:endParaRPr/>
          </a:p>
        </p:txBody>
      </p:sp>
      <p:sp>
        <p:nvSpPr>
          <p:cNvPr id="81" name="Google Shape;81;p16"/>
          <p:cNvSpPr txBox="1">
            <a:spLocks noGrp="1"/>
          </p:cNvSpPr>
          <p:nvPr>
            <p:ph type="subTitle" idx="1"/>
          </p:nvPr>
        </p:nvSpPr>
        <p:spPr>
          <a:xfrm>
            <a:off x="265500" y="2921400"/>
            <a:ext cx="4045200" cy="143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Oswald"/>
                <a:ea typeface="Oswald"/>
                <a:cs typeface="Oswald"/>
                <a:sym typeface="Oswald"/>
              </a:rPr>
              <a:t>Unspeakable Things Unspoken: The Afro-American Presence in American Literature </a:t>
            </a:r>
            <a:r>
              <a:rPr lang="en" sz="1100">
                <a:latin typeface="Oswald"/>
                <a:ea typeface="Oswald"/>
                <a:cs typeface="Oswald"/>
                <a:sym typeface="Oswald"/>
              </a:rPr>
              <a:t>	</a:t>
            </a:r>
            <a:endParaRPr sz="1100">
              <a:latin typeface="Oswald"/>
              <a:ea typeface="Oswald"/>
              <a:cs typeface="Oswald"/>
              <a:sym typeface="Oswald"/>
            </a:endParaRPr>
          </a:p>
          <a:p>
            <a:pPr marL="0" lvl="0" indent="0" algn="l" rtl="0">
              <a:lnSpc>
                <a:spcPct val="115000"/>
              </a:lnSpc>
              <a:spcBef>
                <a:spcPts val="0"/>
              </a:spcBef>
              <a:spcAft>
                <a:spcPts val="0"/>
              </a:spcAft>
              <a:buNone/>
            </a:pPr>
            <a:r>
              <a:rPr lang="en" sz="1400">
                <a:solidFill>
                  <a:srgbClr val="FFFFFF"/>
                </a:solidFill>
              </a:rPr>
              <a:t>“Canon Fodder”</a:t>
            </a:r>
            <a:endParaRPr sz="1400">
              <a:solidFill>
                <a:srgbClr val="FFFFFF"/>
              </a:solidFill>
            </a:endParaRPr>
          </a:p>
          <a:p>
            <a:pPr marL="0" lvl="0" indent="0" algn="l" rtl="0">
              <a:spcBef>
                <a:spcPts val="1600"/>
              </a:spcBef>
              <a:spcAft>
                <a:spcPts val="0"/>
              </a:spcAft>
              <a:buNone/>
            </a:pPr>
            <a:endParaRPr sz="1100">
              <a:latin typeface="Oswald"/>
              <a:ea typeface="Oswald"/>
              <a:cs typeface="Oswald"/>
              <a:sym typeface="Oswald"/>
            </a:endParaRPr>
          </a:p>
        </p:txBody>
      </p:sp>
      <p:sp>
        <p:nvSpPr>
          <p:cNvPr id="82" name="Google Shape;82;p1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ctr" rtl="0">
              <a:spcBef>
                <a:spcPts val="1600"/>
              </a:spcBef>
              <a:spcAft>
                <a:spcPts val="0"/>
              </a:spcAft>
              <a:buNone/>
            </a:pPr>
            <a:endParaRPr sz="1400"/>
          </a:p>
          <a:p>
            <a:pPr marL="0" lvl="0" indent="0" algn="ctr" rtl="0">
              <a:spcBef>
                <a:spcPts val="1600"/>
              </a:spcBef>
              <a:spcAft>
                <a:spcPts val="0"/>
              </a:spcAft>
              <a:buNone/>
            </a:pPr>
            <a:r>
              <a:rPr lang="en" sz="1400"/>
              <a:t>Published in The Tanner Lectures on Human Values(1988), a collection of lecture published in annual volumes.</a:t>
            </a:r>
            <a:endParaRPr sz="1400"/>
          </a:p>
          <a:p>
            <a:pPr marL="0" lvl="0" indent="0" algn="ctr" rtl="0">
              <a:spcBef>
                <a:spcPts val="1600"/>
              </a:spcBef>
              <a:spcAft>
                <a:spcPts val="0"/>
              </a:spcAft>
              <a:buNone/>
            </a:pPr>
            <a:r>
              <a:rPr lang="en" sz="1400"/>
              <a:t>Essay examines what “constitutes a literary canon in order to suggest ways of addressing the Afro-American presence in American literature”(123).</a:t>
            </a:r>
            <a:endParaRPr sz="1400"/>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CC66A485-CFE5-F245-965A-23381DE94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88285">
        <p14:flip dir="l"/>
      </p:transition>
    </mc:Choice>
    <mc:Fallback>
      <p:transition spd="med" advTm="88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7F6000"/>
                </a:solidFill>
              </a:rPr>
              <a:t>The Quality of Greatness </a:t>
            </a:r>
            <a:endParaRPr>
              <a:solidFill>
                <a:srgbClr val="7F6000"/>
              </a:solidFill>
            </a:endParaRPr>
          </a:p>
        </p:txBody>
      </p:sp>
      <p:sp>
        <p:nvSpPr>
          <p:cNvPr id="88" name="Google Shape;88;p1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What use is it going on about “quality” being the only criterion for greatness knowing that the definition of quality is itself the subject of much rage and is seldom universally agreed upon by everyone at all times?”(125)</a:t>
            </a:r>
            <a:endParaRPr/>
          </a:p>
          <a:p>
            <a:pPr marL="457200" lvl="0" indent="-342900" algn="l" rtl="0">
              <a:spcBef>
                <a:spcPts val="0"/>
              </a:spcBef>
              <a:spcAft>
                <a:spcPts val="0"/>
              </a:spcAft>
              <a:buSzPts val="1800"/>
              <a:buChar char="❖"/>
            </a:pPr>
            <a:r>
              <a:rPr lang="en"/>
              <a:t>Problem: Literary critics and scholar use quality as the basis for superior literature. </a:t>
            </a:r>
            <a:endParaRPr/>
          </a:p>
          <a:p>
            <a:pPr marL="457200" lvl="0" indent="-342900" algn="l" rtl="0">
              <a:spcBef>
                <a:spcPts val="0"/>
              </a:spcBef>
              <a:spcAft>
                <a:spcPts val="0"/>
              </a:spcAft>
              <a:buSzPts val="1800"/>
              <a:buChar char="❖"/>
            </a:pPr>
            <a:r>
              <a:rPr lang="en"/>
              <a:t>Solution: Stop attempting to define what is considered quality and who is able to create it. </a:t>
            </a:r>
            <a:endParaRPr/>
          </a:p>
        </p:txBody>
      </p:sp>
      <p:pic>
        <p:nvPicPr>
          <p:cNvPr id="2" name="Audio 1">
            <a:hlinkClick r:id="" action="ppaction://media"/>
            <a:extLst>
              <a:ext uri="{FF2B5EF4-FFF2-40B4-BE49-F238E27FC236}">
                <a16:creationId xmlns:a16="http://schemas.microsoft.com/office/drawing/2014/main" id="{6D8D3447-0AB6-BB4E-9BD3-3C4D04D9AF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62522">
        <p14:flip dir="l"/>
      </p:transition>
    </mc:Choice>
    <mc:Fallback>
      <p:transition spd="med" advTm="625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7F6000"/>
                </a:solidFill>
              </a:rPr>
              <a:t>Greek Tragedy and African American Literature </a:t>
            </a:r>
            <a:endParaRPr>
              <a:solidFill>
                <a:srgbClr val="7F6000"/>
              </a:solidFill>
            </a:endParaRPr>
          </a:p>
        </p:txBody>
      </p:sp>
      <p:sp>
        <p:nvSpPr>
          <p:cNvPr id="94" name="Google Shape;94;p1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Greek tragedy feels like home</a:t>
            </a:r>
            <a:endParaRPr/>
          </a:p>
          <a:p>
            <a:pPr marL="457200" lvl="0" indent="-342900" algn="l" rtl="0">
              <a:lnSpc>
                <a:spcPct val="150000"/>
              </a:lnSpc>
              <a:spcBef>
                <a:spcPts val="0"/>
              </a:spcBef>
              <a:spcAft>
                <a:spcPts val="0"/>
              </a:spcAft>
              <a:buSzPts val="1800"/>
              <a:buChar char="❖"/>
            </a:pPr>
            <a:r>
              <a:rPr lang="en"/>
              <a:t>Greek tragedy similar to communal structures in Afro-American literature, religion and philosophy.</a:t>
            </a:r>
            <a:endParaRPr/>
          </a:p>
          <a:p>
            <a:pPr marL="0" lvl="0" indent="0" algn="l" rtl="0">
              <a:lnSpc>
                <a:spcPct val="150000"/>
              </a:lnSpc>
              <a:spcBef>
                <a:spcPts val="1600"/>
              </a:spcBef>
              <a:spcAft>
                <a:spcPts val="1600"/>
              </a:spcAft>
              <a:buNone/>
            </a:pPr>
            <a:r>
              <a:rPr lang="en"/>
              <a:t>I.e. Function of song and chorus, heroic struggle </a:t>
            </a:r>
            <a:endParaRPr/>
          </a:p>
        </p:txBody>
      </p:sp>
      <p:pic>
        <p:nvPicPr>
          <p:cNvPr id="2" name="Audio 1">
            <a:hlinkClick r:id="" action="ppaction://media"/>
            <a:extLst>
              <a:ext uri="{FF2B5EF4-FFF2-40B4-BE49-F238E27FC236}">
                <a16:creationId xmlns:a16="http://schemas.microsoft.com/office/drawing/2014/main" id="{635289B7-2313-154E-823D-3146F4055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54452">
        <p14:flip dir="l"/>
      </p:transition>
    </mc:Choice>
    <mc:Fallback>
      <p:transition spd="med" advTm="544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7F6000"/>
                </a:solidFill>
              </a:rPr>
              <a:t>No Race in Canonization</a:t>
            </a:r>
            <a:endParaRPr/>
          </a:p>
        </p:txBody>
      </p:sp>
      <p:sp>
        <p:nvSpPr>
          <p:cNvPr id="100" name="Google Shape;100;p1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Race does not exist.</a:t>
            </a:r>
            <a:endParaRPr/>
          </a:p>
          <a:p>
            <a:pPr marL="457200" lvl="0" indent="-342900" algn="l" rtl="0">
              <a:spcBef>
                <a:spcPts val="0"/>
              </a:spcBef>
              <a:spcAft>
                <a:spcPts val="0"/>
              </a:spcAft>
              <a:buSzPts val="1800"/>
              <a:buChar char="❖"/>
            </a:pPr>
            <a:r>
              <a:rPr lang="en"/>
              <a:t>Race is not a distinguishing factor in human relationships.</a:t>
            </a:r>
            <a:endParaRPr/>
          </a:p>
          <a:p>
            <a:pPr marL="457200" lvl="0" indent="-342900" algn="l" rtl="0">
              <a:spcBef>
                <a:spcPts val="0"/>
              </a:spcBef>
              <a:spcAft>
                <a:spcPts val="0"/>
              </a:spcAft>
              <a:buSzPts val="1800"/>
              <a:buChar char="❖"/>
            </a:pPr>
            <a:r>
              <a:rPr lang="en"/>
              <a:t>Afro-American culture exist, however it is not yet understood how Afro-American culture has responded to or shaped Western culture.</a:t>
            </a:r>
            <a:endParaRPr/>
          </a:p>
          <a:p>
            <a:pPr marL="457200" lvl="0" indent="-342900" algn="l" rtl="0">
              <a:spcBef>
                <a:spcPts val="0"/>
              </a:spcBef>
              <a:spcAft>
                <a:spcPts val="0"/>
              </a:spcAft>
              <a:buSzPts val="1800"/>
              <a:buChar char="❖"/>
            </a:pPr>
            <a:r>
              <a:rPr lang="en"/>
              <a:t>Previously, academic disciplines such as, theology, history and natural science claimed race was the determining factor in human development. </a:t>
            </a:r>
            <a:endParaRPr/>
          </a:p>
        </p:txBody>
      </p:sp>
      <p:pic>
        <p:nvPicPr>
          <p:cNvPr id="3" name="Audio 2">
            <a:hlinkClick r:id="" action="ppaction://media"/>
            <a:extLst>
              <a:ext uri="{FF2B5EF4-FFF2-40B4-BE49-F238E27FC236}">
                <a16:creationId xmlns:a16="http://schemas.microsoft.com/office/drawing/2014/main" id="{2A0CC351-12BF-8E43-BFE8-6B65E3430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135070">
        <p14:flip dir="l"/>
      </p:transition>
    </mc:Choice>
    <mc:Fallback>
      <p:transition spd="med" advTm="1350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7F6000"/>
                </a:solidFill>
              </a:rPr>
              <a:t>Silencing the Autonomy of Afro- Literature </a:t>
            </a:r>
            <a:endParaRPr/>
          </a:p>
        </p:txBody>
      </p:sp>
      <p:sp>
        <p:nvSpPr>
          <p:cNvPr id="106" name="Google Shape;106;p2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Charges Against Afro-Literature: </a:t>
            </a:r>
            <a:endParaRPr/>
          </a:p>
          <a:p>
            <a:pPr marL="457200" lvl="0" indent="-342900" algn="l" rtl="0">
              <a:spcBef>
                <a:spcPts val="1600"/>
              </a:spcBef>
              <a:spcAft>
                <a:spcPts val="0"/>
              </a:spcAft>
              <a:buSzPts val="1800"/>
              <a:buChar char="❖"/>
            </a:pPr>
            <a:r>
              <a:rPr lang="en"/>
              <a:t>There is no Afro-American literature.</a:t>
            </a:r>
            <a:endParaRPr/>
          </a:p>
          <a:p>
            <a:pPr marL="457200" lvl="0" indent="-342900" algn="l" rtl="0">
              <a:spcBef>
                <a:spcPts val="0"/>
              </a:spcBef>
              <a:spcAft>
                <a:spcPts val="0"/>
              </a:spcAft>
              <a:buSzPts val="1800"/>
              <a:buChar char="❖"/>
            </a:pPr>
            <a:r>
              <a:rPr lang="en"/>
              <a:t>Afro-American art exist, but is inferior.</a:t>
            </a:r>
            <a:endParaRPr/>
          </a:p>
          <a:p>
            <a:pPr marL="457200" lvl="0" indent="-342900" algn="l" rtl="0">
              <a:spcBef>
                <a:spcPts val="0"/>
              </a:spcBef>
              <a:spcAft>
                <a:spcPts val="0"/>
              </a:spcAft>
              <a:buSzPts val="1800"/>
              <a:buChar char="❖"/>
            </a:pPr>
            <a:r>
              <a:rPr lang="en"/>
              <a:t>Afro-American art exist, but is superior only when it measures up to the universal criteria of Western art.</a:t>
            </a:r>
            <a:endParaRPr/>
          </a:p>
          <a:p>
            <a:pPr marL="457200" lvl="0" indent="-342900" algn="l" rtl="0">
              <a:spcBef>
                <a:spcPts val="0"/>
              </a:spcBef>
              <a:spcAft>
                <a:spcPts val="0"/>
              </a:spcAft>
              <a:buSzPts val="1800"/>
              <a:buChar char="❖"/>
            </a:pPr>
            <a:r>
              <a:rPr lang="en"/>
              <a:t>Afro-American art is worthy, because it is raw and rich, like ore, and like ore needs refining by Western intelligences. </a:t>
            </a:r>
            <a:endParaRPr/>
          </a:p>
        </p:txBody>
      </p:sp>
      <p:pic>
        <p:nvPicPr>
          <p:cNvPr id="2" name="Audio 1">
            <a:hlinkClick r:id="" action="ppaction://media"/>
            <a:extLst>
              <a:ext uri="{FF2B5EF4-FFF2-40B4-BE49-F238E27FC236}">
                <a16:creationId xmlns:a16="http://schemas.microsoft.com/office/drawing/2014/main" id="{4078DFA7-F96D-2C40-B61E-34E1103E3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84225">
        <p14:flip dir="l"/>
      </p:transition>
    </mc:Choice>
    <mc:Fallback>
      <p:transition spd="med" advTm="84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7F6000"/>
                </a:solidFill>
              </a:rPr>
              <a:t>Portrayals in Canonical Texts</a:t>
            </a:r>
            <a:endParaRPr/>
          </a:p>
        </p:txBody>
      </p:sp>
      <p:sp>
        <p:nvSpPr>
          <p:cNvPr id="112" name="Google Shape;112;p2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SzPts val="1800"/>
              <a:buChar char="❖"/>
            </a:pPr>
            <a:r>
              <a:rPr lang="en"/>
              <a:t>Challenging the meaning in Herman Melville’s, Moby Dick: </a:t>
            </a:r>
            <a:endParaRPr/>
          </a:p>
          <a:p>
            <a:pPr marL="457200" lvl="0" indent="-342900" algn="l" rtl="0">
              <a:lnSpc>
                <a:spcPct val="150000"/>
              </a:lnSpc>
              <a:spcBef>
                <a:spcPts val="0"/>
              </a:spcBef>
              <a:spcAft>
                <a:spcPts val="0"/>
              </a:spcAft>
              <a:buSzPts val="1800"/>
              <a:buChar char="❖"/>
            </a:pPr>
            <a:r>
              <a:rPr lang="en"/>
              <a:t>The white whale depicts American Slavery and the ideology of race/Seen as analogy for oppression of African Americans. </a:t>
            </a:r>
            <a:endParaRPr/>
          </a:p>
          <a:p>
            <a:pPr marL="457200" lvl="0" indent="-342900" algn="l" rtl="0">
              <a:lnSpc>
                <a:spcPct val="150000"/>
              </a:lnSpc>
              <a:spcBef>
                <a:spcPts val="0"/>
              </a:spcBef>
              <a:spcAft>
                <a:spcPts val="0"/>
              </a:spcAft>
              <a:buSzPts val="1800"/>
              <a:buChar char="❖"/>
            </a:pPr>
            <a:r>
              <a:rPr lang="en"/>
              <a:t>Melville uses this as a stand against slavery.</a:t>
            </a:r>
            <a:endParaRPr/>
          </a:p>
        </p:txBody>
      </p:sp>
      <p:pic>
        <p:nvPicPr>
          <p:cNvPr id="4" name="Audio 3">
            <a:hlinkClick r:id="" action="ppaction://media"/>
            <a:extLst>
              <a:ext uri="{FF2B5EF4-FFF2-40B4-BE49-F238E27FC236}">
                <a16:creationId xmlns:a16="http://schemas.microsoft.com/office/drawing/2014/main" id="{A23B71D0-4DA0-6A4E-A252-332C449F3B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Tm="58879">
        <p14:flip dir="l"/>
      </p:transition>
    </mc:Choice>
    <mc:Fallback>
      <p:transition spd="med" advTm="58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541</Words>
  <Application>Microsoft Macintosh PowerPoint</Application>
  <PresentationFormat>On-screen Show (16:9)</PresentationFormat>
  <Paragraphs>59</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Oswald</vt:lpstr>
      <vt:lpstr>Arial</vt:lpstr>
      <vt:lpstr>Source Code Pro</vt:lpstr>
      <vt:lpstr>Dancing Script</vt:lpstr>
      <vt:lpstr>Droid Serif</vt:lpstr>
      <vt:lpstr>Modern Writer</vt:lpstr>
      <vt:lpstr>Unspeakable Things Unspoken: The Afro-American Presence in American Literature</vt:lpstr>
      <vt:lpstr>PowerPoint Presentation</vt:lpstr>
      <vt:lpstr>About Morrison</vt:lpstr>
      <vt:lpstr>          </vt:lpstr>
      <vt:lpstr>The Quality of Greatness </vt:lpstr>
      <vt:lpstr>Greek Tragedy and African American Literature </vt:lpstr>
      <vt:lpstr>No Race in Canonization</vt:lpstr>
      <vt:lpstr>Silencing the Autonomy of Afro- Literature </vt:lpstr>
      <vt:lpstr>Portrayals in Canonical Texts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Unspeakable Things Unspoken: The Afro-American Presence in American Literature</dc:title>
  <cp:lastModifiedBy>natalya.bennett@yorkmail.cuny.edu</cp:lastModifiedBy>
  <cp:revision>3</cp:revision>
  <dcterms:modified xsi:type="dcterms:W3CDTF">2019-04-02T22:03:29Z</dcterms:modified>
</cp:coreProperties>
</file>