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2" d="100"/>
          <a:sy n="72" d="100"/>
        </p:scale>
        <p:origin x="6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5/6/2019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155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46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491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753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64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713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110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46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077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817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509A250-FF31-4206-8172-F9D3106AACB1}" type="datetimeFigureOut">
              <a:rPr lang="en-US" smtClean="0"/>
              <a:t>5/6/2019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174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5/6/2019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9054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EC40-5012-43B1-BF7D-21FC9BB092FB}"/>
              </a:ext>
            </a:extLst>
          </p:cNvPr>
          <p:cNvSpPr>
            <a:spLocks noGrp="1"/>
          </p:cNvSpPr>
          <p:nvPr>
            <p:ph type="ctrTitle"/>
          </p:nvPr>
        </p:nvSpPr>
        <p:spPr>
          <a:xfrm>
            <a:off x="1683171" y="202095"/>
            <a:ext cx="8825658" cy="3329581"/>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pPr algn="ctr"/>
            <a:r>
              <a:rPr lang="en-US" dirty="0"/>
              <a:t>Mark J. P. Wolf</a:t>
            </a:r>
          </a:p>
        </p:txBody>
      </p:sp>
      <p:sp>
        <p:nvSpPr>
          <p:cNvPr id="3" name="Subtitle 2">
            <a:extLst>
              <a:ext uri="{FF2B5EF4-FFF2-40B4-BE49-F238E27FC236}">
                <a16:creationId xmlns:a16="http://schemas.microsoft.com/office/drawing/2014/main" id="{1FC84569-14C2-4C98-A67B-FC245A779F9F}"/>
              </a:ext>
            </a:extLst>
          </p:cNvPr>
          <p:cNvSpPr>
            <a:spLocks noGrp="1"/>
          </p:cNvSpPr>
          <p:nvPr>
            <p:ph type="subTitle" idx="1"/>
          </p:nvPr>
        </p:nvSpPr>
        <p:spPr>
          <a:xfrm>
            <a:off x="1683171" y="4260544"/>
            <a:ext cx="8825658" cy="86142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r>
              <a:rPr lang="en-US" sz="5400" dirty="0"/>
              <a:t>Building Imaginary Worlds</a:t>
            </a:r>
          </a:p>
        </p:txBody>
      </p:sp>
      <p:pic>
        <p:nvPicPr>
          <p:cNvPr id="5" name="Audio 4">
            <a:hlinkClick r:id="" action="ppaction://media"/>
            <a:extLst>
              <a:ext uri="{FF2B5EF4-FFF2-40B4-BE49-F238E27FC236}">
                <a16:creationId xmlns:a16="http://schemas.microsoft.com/office/drawing/2014/main" id="{6AEE3096-1315-4763-973E-22161CC7D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2186400"/>
      </p:ext>
    </p:extLst>
  </p:cSld>
  <p:clrMapOvr>
    <a:masterClrMapping/>
  </p:clrMapOvr>
  <mc:AlternateContent xmlns:mc="http://schemas.openxmlformats.org/markup-compatibility/2006">
    <mc:Choice xmlns:p14="http://schemas.microsoft.com/office/powerpoint/2010/main" Requires="p14">
      <p:transition p14:dur="0" advTm="9597"/>
    </mc:Choice>
    <mc:Fallback>
      <p:transition advTm="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5B8A-2EDD-4D3A-9458-FE939A436C6C}"/>
              </a:ext>
            </a:extLst>
          </p:cNvPr>
          <p:cNvSpPr>
            <a:spLocks noGrp="1"/>
          </p:cNvSpPr>
          <p:nvPr>
            <p:ph type="title"/>
          </p:nvPr>
        </p:nvSpPr>
        <p:spPr>
          <a:xfrm>
            <a:off x="1444671" y="798973"/>
            <a:ext cx="3273099" cy="22471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Questions to Consider:</a:t>
            </a:r>
          </a:p>
        </p:txBody>
      </p:sp>
      <p:sp>
        <p:nvSpPr>
          <p:cNvPr id="8" name="Content Placeholder 7">
            <a:extLst>
              <a:ext uri="{FF2B5EF4-FFF2-40B4-BE49-F238E27FC236}">
                <a16:creationId xmlns:a16="http://schemas.microsoft.com/office/drawing/2014/main" id="{D4821611-9B67-43D7-B715-0F86192DCD7F}"/>
              </a:ext>
            </a:extLst>
          </p:cNvPr>
          <p:cNvSpPr>
            <a:spLocks noGrp="1"/>
          </p:cNvSpPr>
          <p:nvPr>
            <p:ph idx="1"/>
          </p:nvPr>
        </p:nvSpPr>
        <p:spPr>
          <a:xfrm>
            <a:off x="5030462" y="427914"/>
            <a:ext cx="6012470" cy="4658826"/>
          </a:xfrm>
        </p:spPr>
        <p:txBody>
          <a:bodyPr/>
          <a:lstStyle/>
          <a:p>
            <a:r>
              <a:rPr lang="en-US" dirty="0"/>
              <a:t>Do inconsistencies in the “Imaginary World” keep you from ever fully immersing yourself into it?</a:t>
            </a:r>
          </a:p>
          <a:p>
            <a:r>
              <a:rPr lang="en-US" dirty="0"/>
              <a:t>Does physical immersion overpower conceptual and sensual immersion?</a:t>
            </a:r>
          </a:p>
          <a:p>
            <a:r>
              <a:rPr lang="en-US" dirty="0"/>
              <a:t>Are “Imaginary Worlds” with inconsistencies part of the canon?</a:t>
            </a:r>
          </a:p>
        </p:txBody>
      </p:sp>
      <p:pic>
        <p:nvPicPr>
          <p:cNvPr id="10" name="Audio 9">
            <a:hlinkClick r:id="" action="ppaction://media"/>
            <a:extLst>
              <a:ext uri="{FF2B5EF4-FFF2-40B4-BE49-F238E27FC236}">
                <a16:creationId xmlns:a16="http://schemas.microsoft.com/office/drawing/2014/main" id="{8C79F4C8-13BC-4CCE-93FE-CAFD76399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6824537"/>
      </p:ext>
    </p:extLst>
  </p:cSld>
  <p:clrMapOvr>
    <a:masterClrMapping/>
  </p:clrMapOvr>
  <mc:AlternateContent xmlns:mc="http://schemas.openxmlformats.org/markup-compatibility/2006">
    <mc:Choice xmlns:p14="http://schemas.microsoft.com/office/powerpoint/2010/main" Requires="p14">
      <p:transition spd="slow" p14:dur="2000" advTm="25300"/>
    </mc:Choice>
    <mc:Fallback>
      <p:transition spd="slow" advTm="2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0" name="Rectangle 37">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1" name="Picture 39">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 name="Straight Connector 41">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43">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Placeholder 7">
            <a:extLst>
              <a:ext uri="{FF2B5EF4-FFF2-40B4-BE49-F238E27FC236}">
                <a16:creationId xmlns:a16="http://schemas.microsoft.com/office/drawing/2014/main" id="{1FE99671-95C3-4BEB-8D41-BC9C0C4D6859}"/>
              </a:ext>
            </a:extLst>
          </p:cNvPr>
          <p:cNvPicPr>
            <a:picLocks noGrp="1" noChangeAspect="1"/>
          </p:cNvPicPr>
          <p:nvPr>
            <p:ph type="pic" idx="1"/>
          </p:nvPr>
        </p:nvPicPr>
        <p:blipFill rotWithShape="1">
          <a:blip r:embed="rId3"/>
          <a:srcRect r="-1" b="3843"/>
          <a:stretch/>
        </p:blipFill>
        <p:spPr>
          <a:xfrm>
            <a:off x="20" y="10"/>
            <a:ext cx="12191675" cy="6857990"/>
          </a:xfrm>
          <a:prstGeom prst="rect">
            <a:avLst/>
          </a:prstGeom>
        </p:spPr>
      </p:pic>
      <p:sp>
        <p:nvSpPr>
          <p:cNvPr id="64" name="Rectangle 45">
            <a:extLst>
              <a:ext uri="{FF2B5EF4-FFF2-40B4-BE49-F238E27FC236}">
                <a16:creationId xmlns:a16="http://schemas.microsoft.com/office/drawing/2014/main" id="{C2168411-10C8-4F22-AD80-4F467066A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7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6EF195E-6F13-42CD-BF90-07F1CFAEE501}"/>
              </a:ext>
            </a:extLst>
          </p:cNvPr>
          <p:cNvSpPr>
            <a:spLocks noGrp="1"/>
          </p:cNvSpPr>
          <p:nvPr>
            <p:ph type="title"/>
          </p:nvPr>
        </p:nvSpPr>
        <p:spPr>
          <a:xfrm>
            <a:off x="807512" y="5239131"/>
            <a:ext cx="5279490" cy="96008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t">
            <a:normAutofit/>
          </a:bodyPr>
          <a:lstStyle/>
          <a:p>
            <a:pPr algn="r"/>
            <a:r>
              <a:rPr lang="en-US" dirty="0">
                <a:solidFill>
                  <a:srgbClr val="FFFFFE"/>
                </a:solidFill>
              </a:rPr>
              <a:t>MARK J. P. WOLF</a:t>
            </a:r>
          </a:p>
        </p:txBody>
      </p:sp>
      <p:cxnSp>
        <p:nvCxnSpPr>
          <p:cNvPr id="65" name="Straight Connector 47">
            <a:extLst>
              <a:ext uri="{FF2B5EF4-FFF2-40B4-BE49-F238E27FC236}">
                <a16:creationId xmlns:a16="http://schemas.microsoft.com/office/drawing/2014/main" id="{676E868E-2D30-43CC-AAD1-727A709BE5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7511" y="5073596"/>
            <a:ext cx="5283196" cy="0"/>
          </a:xfrm>
          <a:prstGeom prst="line">
            <a:avLst/>
          </a:prstGeom>
          <a:ln w="31750">
            <a:solidFill>
              <a:srgbClr val="CC851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609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A330-41CA-4B73-B435-23724680EB9F}"/>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About Mark J. P.  Wolf</a:t>
            </a:r>
          </a:p>
        </p:txBody>
      </p:sp>
      <p:sp>
        <p:nvSpPr>
          <p:cNvPr id="3" name="Content Placeholder 2">
            <a:extLst>
              <a:ext uri="{FF2B5EF4-FFF2-40B4-BE49-F238E27FC236}">
                <a16:creationId xmlns:a16="http://schemas.microsoft.com/office/drawing/2014/main" id="{1D770740-C72E-4901-9BA4-E0F7E1D33F59}"/>
              </a:ext>
            </a:extLst>
          </p:cNvPr>
          <p:cNvSpPr>
            <a:spLocks noGrp="1"/>
          </p:cNvSpPr>
          <p:nvPr>
            <p:ph idx="1"/>
          </p:nvPr>
        </p:nvSpPr>
        <p:spPr/>
        <p:txBody>
          <a:bodyPr>
            <a:normAutofit lnSpcReduction="10000"/>
          </a:bodyPr>
          <a:lstStyle/>
          <a:p>
            <a:r>
              <a:rPr lang="en-US" dirty="0"/>
              <a:t>Professor in the Communication Department at Concordia University in Wisconsin.</a:t>
            </a:r>
          </a:p>
          <a:p>
            <a:r>
              <a:rPr lang="en-US" dirty="0"/>
              <a:t>Has a B. A. (1990) in Film Production and an M. A. (1992) and Ph. D. (1995) in Critical Studies from the School of Cinema/Television (now renamed the School of Cinematic Arts) at the University of Southern California. </a:t>
            </a:r>
          </a:p>
          <a:p>
            <a:r>
              <a:rPr lang="en-US" dirty="0"/>
              <a:t>The chair of the communication department at Concordia University in Wisconsin.</a:t>
            </a:r>
          </a:p>
          <a:p>
            <a:r>
              <a:rPr lang="en-US" dirty="0"/>
              <a:t> The author and/or editor of 16 books on such topics as video games, imaginary worlds, and media technology.</a:t>
            </a:r>
          </a:p>
          <a:p>
            <a:r>
              <a:rPr lang="en-US" dirty="0"/>
              <a:t>Lives in Wisconsin with his wife Diane and his sons Michael, Christian, and Francis.</a:t>
            </a:r>
          </a:p>
        </p:txBody>
      </p:sp>
      <p:pic>
        <p:nvPicPr>
          <p:cNvPr id="8" name="Audio 7">
            <a:hlinkClick r:id="" action="ppaction://media"/>
            <a:extLst>
              <a:ext uri="{FF2B5EF4-FFF2-40B4-BE49-F238E27FC236}">
                <a16:creationId xmlns:a16="http://schemas.microsoft.com/office/drawing/2014/main" id="{499F13D3-50B3-4245-9C99-3174DF6FB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2592436"/>
      </p:ext>
    </p:extLst>
  </p:cSld>
  <p:clrMapOvr>
    <a:masterClrMapping/>
  </p:clrMapOvr>
  <mc:AlternateContent xmlns:mc="http://schemas.openxmlformats.org/markup-compatibility/2006">
    <mc:Choice xmlns:p14="http://schemas.microsoft.com/office/powerpoint/2010/main" Requires="p14">
      <p:transition spd="slow" p14:dur="2000" advTm="54741"/>
    </mc:Choice>
    <mc:Fallback>
      <p:transition spd="slow" advTm="5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3C14-9C93-47B2-BF25-CC600A2B37C5}"/>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Imaginary Worlds</a:t>
            </a:r>
          </a:p>
        </p:txBody>
      </p:sp>
      <p:sp>
        <p:nvSpPr>
          <p:cNvPr id="3" name="Content Placeholder 2">
            <a:extLst>
              <a:ext uri="{FF2B5EF4-FFF2-40B4-BE49-F238E27FC236}">
                <a16:creationId xmlns:a16="http://schemas.microsoft.com/office/drawing/2014/main" id="{3F394153-2F6E-4C3D-8390-4FADCFE6522C}"/>
              </a:ext>
            </a:extLst>
          </p:cNvPr>
          <p:cNvSpPr>
            <a:spLocks noGrp="1"/>
          </p:cNvSpPr>
          <p:nvPr>
            <p:ph idx="1"/>
          </p:nvPr>
        </p:nvSpPr>
        <p:spPr/>
        <p:txBody>
          <a:bodyPr>
            <a:normAutofit fontScale="92500" lnSpcReduction="10000"/>
          </a:bodyPr>
          <a:lstStyle/>
          <a:p>
            <a:r>
              <a:rPr lang="en-US" dirty="0"/>
              <a:t>Wolf discusses how getting into a novel, movie, or video game is stepping into an imaginary world.</a:t>
            </a:r>
          </a:p>
          <a:p>
            <a:r>
              <a:rPr lang="en-US" dirty="0"/>
              <a:t>Stimulating your audience into an imaginary world is not hard when you are talented enough, whether you do it through verbal or visual description.</a:t>
            </a:r>
          </a:p>
          <a:p>
            <a:r>
              <a:rPr lang="en-US" dirty="0"/>
              <a:t>Wolf states that how they work depend on how they are constructed and how they invoke the imagination of the audience.</a:t>
            </a:r>
          </a:p>
          <a:p>
            <a:r>
              <a:rPr lang="en-US" dirty="0"/>
              <a:t>Imaginary worlds extend beyond the stories that occur in them, because they invite speculation and exploration.</a:t>
            </a:r>
          </a:p>
          <a:p>
            <a:r>
              <a:rPr lang="en-US" dirty="0"/>
              <a:t>Uses </a:t>
            </a:r>
            <a:r>
              <a:rPr lang="en-US" i="1" dirty="0"/>
              <a:t>Riven </a:t>
            </a:r>
            <a:r>
              <a:rPr lang="en-US" dirty="0"/>
              <a:t>(1997)</a:t>
            </a:r>
            <a:r>
              <a:rPr lang="en-US" i="1" dirty="0"/>
              <a:t>, Star Trek </a:t>
            </a:r>
            <a:r>
              <a:rPr lang="en-US" dirty="0"/>
              <a:t>(1991)</a:t>
            </a:r>
            <a:r>
              <a:rPr lang="en-US" i="1" dirty="0"/>
              <a:t>, </a:t>
            </a:r>
            <a:r>
              <a:rPr lang="en-US" dirty="0"/>
              <a:t>and </a:t>
            </a:r>
            <a:r>
              <a:rPr lang="en-US" i="1" dirty="0"/>
              <a:t>Codex </a:t>
            </a:r>
            <a:r>
              <a:rPr lang="en-US" i="1" dirty="0" err="1"/>
              <a:t>Seraphinianus</a:t>
            </a:r>
            <a:r>
              <a:rPr lang="en-US" i="1" dirty="0"/>
              <a:t> </a:t>
            </a:r>
            <a:r>
              <a:rPr lang="en-US" dirty="0"/>
              <a:t>(1981) as examples.</a:t>
            </a:r>
          </a:p>
        </p:txBody>
      </p:sp>
      <p:pic>
        <p:nvPicPr>
          <p:cNvPr id="7" name="Audio 6">
            <a:hlinkClick r:id="" action="ppaction://media"/>
            <a:extLst>
              <a:ext uri="{FF2B5EF4-FFF2-40B4-BE49-F238E27FC236}">
                <a16:creationId xmlns:a16="http://schemas.microsoft.com/office/drawing/2014/main" id="{37C3720E-F598-4E84-BDE0-3EAE3CAB0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53864"/>
      </p:ext>
    </p:extLst>
  </p:cSld>
  <p:clrMapOvr>
    <a:masterClrMapping/>
  </p:clrMapOvr>
  <mc:AlternateContent xmlns:mc="http://schemas.openxmlformats.org/markup-compatibility/2006">
    <mc:Choice xmlns:p14="http://schemas.microsoft.com/office/powerpoint/2010/main" Requires="p14">
      <p:transition spd="slow" p14:dur="2000" advTm="66929"/>
    </mc:Choice>
    <mc:Fallback>
      <p:transition spd="slow" advTm="6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CED7-81DB-41A9-B096-45FCBA9E91D3}"/>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Consistency in Imaginary Worlds</a:t>
            </a:r>
          </a:p>
        </p:txBody>
      </p:sp>
      <p:sp>
        <p:nvSpPr>
          <p:cNvPr id="3" name="Content Placeholder 2">
            <a:extLst>
              <a:ext uri="{FF2B5EF4-FFF2-40B4-BE49-F238E27FC236}">
                <a16:creationId xmlns:a16="http://schemas.microsoft.com/office/drawing/2014/main" id="{DEE9CE95-DBEF-4057-BDE0-FAD74B3DE5F3}"/>
              </a:ext>
            </a:extLst>
          </p:cNvPr>
          <p:cNvSpPr>
            <a:spLocks noGrp="1"/>
          </p:cNvSpPr>
          <p:nvPr>
            <p:ph sz="half" idx="1"/>
          </p:nvPr>
        </p:nvSpPr>
        <p:spPr>
          <a:xfrm>
            <a:off x="1447331" y="2010878"/>
            <a:ext cx="6397956" cy="3448595"/>
          </a:xfrm>
        </p:spPr>
        <p:txBody>
          <a:bodyPr>
            <a:normAutofit/>
          </a:bodyPr>
          <a:lstStyle/>
          <a:p>
            <a:r>
              <a:rPr lang="en-US" sz="2400" dirty="0"/>
              <a:t>“Consistency is the degree to which world details are plausible, feasible, and without contradiction. This requires a careful integration of details and attention to the way everything is connected together. Lacking consistency, a world may begin to appear sloppily constructed, or even random and disconnected” (Wolf 43)</a:t>
            </a:r>
          </a:p>
          <a:p>
            <a:endParaRPr lang="en-US" dirty="0"/>
          </a:p>
        </p:txBody>
      </p:sp>
      <p:sp>
        <p:nvSpPr>
          <p:cNvPr id="4" name="Content Placeholder 3">
            <a:extLst>
              <a:ext uri="{FF2B5EF4-FFF2-40B4-BE49-F238E27FC236}">
                <a16:creationId xmlns:a16="http://schemas.microsoft.com/office/drawing/2014/main" id="{9E3A8EA3-AB86-431A-B401-310FB2149DAE}"/>
              </a:ext>
            </a:extLst>
          </p:cNvPr>
          <p:cNvSpPr>
            <a:spLocks noGrp="1"/>
          </p:cNvSpPr>
          <p:nvPr>
            <p:ph sz="half" idx="2"/>
          </p:nvPr>
        </p:nvSpPr>
        <p:spPr>
          <a:xfrm>
            <a:off x="7991061" y="2017343"/>
            <a:ext cx="3067861" cy="3441520"/>
          </a:xfrm>
        </p:spPr>
        <p:txBody>
          <a:bodyPr>
            <a:normAutofit/>
          </a:bodyPr>
          <a:lstStyle/>
          <a:p>
            <a:r>
              <a:rPr lang="en-US" dirty="0"/>
              <a:t>Inconsistencies can distract and disrupt the audience’s mental image of the story. </a:t>
            </a:r>
          </a:p>
          <a:p>
            <a:endParaRPr lang="en-US" dirty="0"/>
          </a:p>
        </p:txBody>
      </p:sp>
      <p:pic>
        <p:nvPicPr>
          <p:cNvPr id="10" name="Audio 9">
            <a:hlinkClick r:id="" action="ppaction://media"/>
            <a:extLst>
              <a:ext uri="{FF2B5EF4-FFF2-40B4-BE49-F238E27FC236}">
                <a16:creationId xmlns:a16="http://schemas.microsoft.com/office/drawing/2014/main" id="{386A4532-8C97-4702-9363-5151F09634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1399861"/>
      </p:ext>
    </p:extLst>
  </p:cSld>
  <p:clrMapOvr>
    <a:masterClrMapping/>
  </p:clrMapOvr>
  <mc:AlternateContent xmlns:mc="http://schemas.openxmlformats.org/markup-compatibility/2006">
    <mc:Choice xmlns:p14="http://schemas.microsoft.com/office/powerpoint/2010/main" Requires="p14">
      <p:transition spd="slow" p14:dur="2000" advTm="67238"/>
    </mc:Choice>
    <mc:Fallback>
      <p:transition spd="slow" advTm="6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E7AC-CC46-4AAF-8C94-BF0603502E0C}"/>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Inconsistency might work</a:t>
            </a:r>
          </a:p>
        </p:txBody>
      </p:sp>
      <p:sp>
        <p:nvSpPr>
          <p:cNvPr id="3" name="Content Placeholder 2">
            <a:extLst>
              <a:ext uri="{FF2B5EF4-FFF2-40B4-BE49-F238E27FC236}">
                <a16:creationId xmlns:a16="http://schemas.microsoft.com/office/drawing/2014/main" id="{B38B0B9F-CD1D-4601-9DB2-8D73A6DFDEDA}"/>
              </a:ext>
            </a:extLst>
          </p:cNvPr>
          <p:cNvSpPr>
            <a:spLocks noGrp="1"/>
          </p:cNvSpPr>
          <p:nvPr>
            <p:ph idx="1"/>
          </p:nvPr>
        </p:nvSpPr>
        <p:spPr/>
        <p:txBody>
          <a:bodyPr>
            <a:normAutofit/>
          </a:bodyPr>
          <a:lstStyle/>
          <a:p>
            <a:r>
              <a:rPr lang="en-US" sz="2400" dirty="0"/>
              <a:t>Consistency is needed in worlds that are meant to be taken seriously, so inconsistencies can work in worlds that are not meant to be taken seriously.</a:t>
            </a:r>
          </a:p>
          <a:p>
            <a:r>
              <a:rPr lang="en-US" sz="2400" dirty="0"/>
              <a:t>Wolf uses the example of </a:t>
            </a:r>
            <a:r>
              <a:rPr lang="en-US" sz="2400" i="1" dirty="0"/>
              <a:t>The Simpsons </a:t>
            </a:r>
            <a:r>
              <a:rPr lang="en-US" sz="2400" dirty="0"/>
              <a:t>where they use inconsistencies as a source of humor, or place humor over the need to be consistent.</a:t>
            </a:r>
            <a:endParaRPr lang="en-US" sz="2400" i="1" dirty="0"/>
          </a:p>
        </p:txBody>
      </p:sp>
      <p:pic>
        <p:nvPicPr>
          <p:cNvPr id="8" name="Audio 7">
            <a:hlinkClick r:id="" action="ppaction://media"/>
            <a:extLst>
              <a:ext uri="{FF2B5EF4-FFF2-40B4-BE49-F238E27FC236}">
                <a16:creationId xmlns:a16="http://schemas.microsoft.com/office/drawing/2014/main" id="{566C4FAD-BA89-4462-BA7D-B91DB0529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741395"/>
      </p:ext>
    </p:extLst>
  </p:cSld>
  <p:clrMapOvr>
    <a:masterClrMapping/>
  </p:clrMapOvr>
  <mc:AlternateContent xmlns:mc="http://schemas.openxmlformats.org/markup-compatibility/2006">
    <mc:Choice xmlns:p14="http://schemas.microsoft.com/office/powerpoint/2010/main" Requires="p14">
      <p:transition spd="slow" p14:dur="2000" advTm="67158"/>
    </mc:Choice>
    <mc:Fallback>
      <p:transition spd="slow" advTm="6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6184-3D9C-4E7C-8047-CFA60EA443A0}"/>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Immersion into the imaginary world</a:t>
            </a:r>
          </a:p>
        </p:txBody>
      </p:sp>
      <p:sp>
        <p:nvSpPr>
          <p:cNvPr id="3" name="Content Placeholder 2">
            <a:extLst>
              <a:ext uri="{FF2B5EF4-FFF2-40B4-BE49-F238E27FC236}">
                <a16:creationId xmlns:a16="http://schemas.microsoft.com/office/drawing/2014/main" id="{82A3106C-32C9-4E6C-874C-D4522F892115}"/>
              </a:ext>
            </a:extLst>
          </p:cNvPr>
          <p:cNvSpPr>
            <a:spLocks noGrp="1"/>
          </p:cNvSpPr>
          <p:nvPr>
            <p:ph idx="1"/>
          </p:nvPr>
        </p:nvSpPr>
        <p:spPr/>
        <p:txBody>
          <a:bodyPr>
            <a:normAutofit fontScale="92500"/>
          </a:bodyPr>
          <a:lstStyle/>
          <a:p>
            <a:r>
              <a:rPr lang="en-US" dirty="0"/>
              <a:t>Wolf claims there are 3 types of immersions that an audience can experience.</a:t>
            </a:r>
          </a:p>
          <a:p>
            <a:r>
              <a:rPr lang="en-US" dirty="0"/>
              <a:t>This is </a:t>
            </a:r>
            <a:r>
              <a:rPr lang="en-US" u="sng" dirty="0"/>
              <a:t>physical immersion</a:t>
            </a:r>
            <a:r>
              <a:rPr lang="en-US" dirty="0"/>
              <a:t>, </a:t>
            </a:r>
            <a:r>
              <a:rPr lang="en-US" u="sng" dirty="0"/>
              <a:t>sensual immersion</a:t>
            </a:r>
            <a:r>
              <a:rPr lang="en-US" dirty="0"/>
              <a:t>, and </a:t>
            </a:r>
            <a:r>
              <a:rPr lang="en-US" u="sng" dirty="0"/>
              <a:t>conceptual immersion</a:t>
            </a:r>
            <a:r>
              <a:rPr lang="en-US" dirty="0"/>
              <a:t>.</a:t>
            </a:r>
          </a:p>
          <a:p>
            <a:r>
              <a:rPr lang="en-US" dirty="0"/>
              <a:t>With </a:t>
            </a:r>
            <a:r>
              <a:rPr lang="en-US" u="sng" dirty="0"/>
              <a:t>physical immersion</a:t>
            </a:r>
            <a:r>
              <a:rPr lang="en-US" dirty="0"/>
              <a:t> the audience is physically surrounded by the constructed experience, like in a theme park ride.</a:t>
            </a:r>
          </a:p>
          <a:p>
            <a:r>
              <a:rPr lang="en-US" dirty="0"/>
              <a:t>With </a:t>
            </a:r>
            <a:r>
              <a:rPr lang="en-US" u="sng" dirty="0"/>
              <a:t>sensual immersion</a:t>
            </a:r>
            <a:r>
              <a:rPr lang="en-US" dirty="0"/>
              <a:t> it usually relates to virtual reality video games where the audience’s body is not involved, but everything they see and hear is part of the experience.</a:t>
            </a:r>
          </a:p>
          <a:p>
            <a:r>
              <a:rPr lang="en-US" dirty="0"/>
              <a:t>With </a:t>
            </a:r>
            <a:r>
              <a:rPr lang="en-US" u="sng" dirty="0"/>
              <a:t>conceptual immersion</a:t>
            </a:r>
            <a:r>
              <a:rPr lang="en-US" dirty="0"/>
              <a:t>, immersion relies on the audience’s imagination, such as in books.</a:t>
            </a:r>
          </a:p>
        </p:txBody>
      </p:sp>
      <p:pic>
        <p:nvPicPr>
          <p:cNvPr id="7" name="Audio 6">
            <a:hlinkClick r:id="" action="ppaction://media"/>
            <a:extLst>
              <a:ext uri="{FF2B5EF4-FFF2-40B4-BE49-F238E27FC236}">
                <a16:creationId xmlns:a16="http://schemas.microsoft.com/office/drawing/2014/main" id="{1435A061-83AF-4B14-83E6-28CD8D021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3133916"/>
      </p:ext>
    </p:extLst>
  </p:cSld>
  <p:clrMapOvr>
    <a:masterClrMapping/>
  </p:clrMapOvr>
  <mc:AlternateContent xmlns:mc="http://schemas.openxmlformats.org/markup-compatibility/2006">
    <mc:Choice xmlns:p14="http://schemas.microsoft.com/office/powerpoint/2010/main" Requires="p14">
      <p:transition spd="slow" p14:dur="2000" advTm="50688"/>
    </mc:Choice>
    <mc:Fallback>
      <p:transition spd="slow" advTm="5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3FD6-ABE3-424A-8F5F-008B2C39CA17}"/>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Absorption into the imaginary world</a:t>
            </a:r>
          </a:p>
        </p:txBody>
      </p:sp>
      <p:sp>
        <p:nvSpPr>
          <p:cNvPr id="3" name="Content Placeholder 2">
            <a:extLst>
              <a:ext uri="{FF2B5EF4-FFF2-40B4-BE49-F238E27FC236}">
                <a16:creationId xmlns:a16="http://schemas.microsoft.com/office/drawing/2014/main" id="{18A436A3-5C1F-48F4-9A8D-398FDDB4B3E9}"/>
              </a:ext>
            </a:extLst>
          </p:cNvPr>
          <p:cNvSpPr>
            <a:spLocks noGrp="1"/>
          </p:cNvSpPr>
          <p:nvPr>
            <p:ph idx="1"/>
          </p:nvPr>
        </p:nvSpPr>
        <p:spPr/>
        <p:txBody>
          <a:bodyPr>
            <a:normAutofit lnSpcReduction="10000"/>
          </a:bodyPr>
          <a:lstStyle/>
          <a:p>
            <a:r>
              <a:rPr lang="en-US" sz="2400" dirty="0"/>
              <a:t>“Absorption differs from immersion in that it is a two-way process. In one sense, the user’s attention and imagination is absorbed or “pulled into” the world; one willingly opens a book, watches a screen, interacts with a game world, and so forth.  At the same time, however, the user also ‘absorbs’ the imaginary world as well, bringing it into mind, learning or recalling its places, characters, events, and so on, constructing the world within the imagination the same way that that memory brings forth people, events, and objects when their names are mentioned” (Wolf 49)</a:t>
            </a:r>
          </a:p>
        </p:txBody>
      </p:sp>
      <p:pic>
        <p:nvPicPr>
          <p:cNvPr id="8" name="Audio 7">
            <a:hlinkClick r:id="" action="ppaction://media"/>
            <a:extLst>
              <a:ext uri="{FF2B5EF4-FFF2-40B4-BE49-F238E27FC236}">
                <a16:creationId xmlns:a16="http://schemas.microsoft.com/office/drawing/2014/main" id="{A5079BB8-C2E8-4650-9B64-9A479AA6C8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8177116"/>
      </p:ext>
    </p:extLst>
  </p:cSld>
  <p:clrMapOvr>
    <a:masterClrMapping/>
  </p:clrMapOvr>
  <mc:AlternateContent xmlns:mc="http://schemas.openxmlformats.org/markup-compatibility/2006">
    <mc:Choice xmlns:p14="http://schemas.microsoft.com/office/powerpoint/2010/main" Requires="p14">
      <p:transition spd="slow" p14:dur="2000" advTm="80098"/>
    </mc:Choice>
    <mc:Fallback>
      <p:transition spd="slow" advTm="8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5D99-6CFA-40B6-AF43-ADCCB5922610}"/>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dirty="0"/>
              <a:t>Speculating the imaginary world</a:t>
            </a:r>
          </a:p>
        </p:txBody>
      </p:sp>
      <p:sp>
        <p:nvSpPr>
          <p:cNvPr id="3" name="Content Placeholder 2">
            <a:extLst>
              <a:ext uri="{FF2B5EF4-FFF2-40B4-BE49-F238E27FC236}">
                <a16:creationId xmlns:a16="http://schemas.microsoft.com/office/drawing/2014/main" id="{A780AA3E-3220-4A96-A59C-FC18D6E22CB2}"/>
              </a:ext>
            </a:extLst>
          </p:cNvPr>
          <p:cNvSpPr>
            <a:spLocks noGrp="1"/>
          </p:cNvSpPr>
          <p:nvPr>
            <p:ph idx="1"/>
          </p:nvPr>
        </p:nvSpPr>
        <p:spPr/>
        <p:txBody>
          <a:bodyPr>
            <a:normAutofit lnSpcReduction="10000"/>
          </a:bodyPr>
          <a:lstStyle/>
          <a:p>
            <a:r>
              <a:rPr lang="en-US" sz="2400" dirty="0"/>
              <a:t>“A work’s immortality depends on whether or not it remains discussed by others. For a world, this can mean speculation in the areas where extrapolation attempts to reach: mysterious aspects and open-ended questions that allow speculation to continue after the works are consumed. Deliberate gaps, enigmas, and unexplained references help keep a work alive in the imagination of its audience, because it is precisely in these areas where audience participation, in the form of speculation, is most encouraged” (Wolf 60)</a:t>
            </a:r>
          </a:p>
        </p:txBody>
      </p:sp>
      <p:pic>
        <p:nvPicPr>
          <p:cNvPr id="4" name="Audio 3">
            <a:hlinkClick r:id="" action="ppaction://media"/>
            <a:extLst>
              <a:ext uri="{FF2B5EF4-FFF2-40B4-BE49-F238E27FC236}">
                <a16:creationId xmlns:a16="http://schemas.microsoft.com/office/drawing/2014/main" id="{04034B73-D873-415D-A922-EB0D9EF8AA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9200008"/>
      </p:ext>
    </p:extLst>
  </p:cSld>
  <p:clrMapOvr>
    <a:masterClrMapping/>
  </p:clrMapOvr>
  <mc:AlternateContent xmlns:mc="http://schemas.openxmlformats.org/markup-compatibility/2006">
    <mc:Choice xmlns:p14="http://schemas.microsoft.com/office/powerpoint/2010/main" Requires="p14">
      <p:transition spd="slow" p14:dur="2000" advTm="83039"/>
    </mc:Choice>
    <mc:Fallback>
      <p:transition spd="slow" advTm="8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TotalTime>
  <Words>743</Words>
  <Application>Microsoft Office PowerPoint</Application>
  <PresentationFormat>Widescreen</PresentationFormat>
  <Paragraphs>35</Paragraphs>
  <Slides>10</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Gill Sans MT</vt:lpstr>
      <vt:lpstr>Gallery</vt:lpstr>
      <vt:lpstr>Mark J. P. Wolf</vt:lpstr>
      <vt:lpstr>MARK J. P. WOLF</vt:lpstr>
      <vt:lpstr>About Mark J. P.  Wolf</vt:lpstr>
      <vt:lpstr>Imaginary Worlds</vt:lpstr>
      <vt:lpstr>Consistency in Imaginary Worlds</vt:lpstr>
      <vt:lpstr>Inconsistency might work</vt:lpstr>
      <vt:lpstr>Immersion into the imaginary world</vt:lpstr>
      <vt:lpstr>Absorption into the imaginary world</vt:lpstr>
      <vt:lpstr>Speculating the imaginary world</vt:lpstr>
      <vt:lpstr>Questions to Consider: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 J. P. Wolf</dc:title>
  <dc:creator>tashana.prosper@yorkmail.cuny.edu</dc:creator>
  <cp:lastModifiedBy>tashana.prosper@yorkmail.cuny.edu</cp:lastModifiedBy>
  <cp:revision>1</cp:revision>
  <dcterms:created xsi:type="dcterms:W3CDTF">2019-05-07T01:09:02Z</dcterms:created>
  <dcterms:modified xsi:type="dcterms:W3CDTF">2019-05-07T01:10:22Z</dcterms:modified>
</cp:coreProperties>
</file>